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oducts/storage/storage-explorer/#Download-4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Autofit/>
          </a:bodyPr>
          <a:lstStyle/>
          <a:p>
            <a:r>
              <a:rPr lang="en-US" sz="5400" b="1" dirty="0"/>
              <a:t>Azure Functions </a:t>
            </a:r>
            <a:r>
              <a:rPr lang="en-US" sz="5400" dirty="0"/>
              <a:t>C# Serverless Development from Zero to Hero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1656" y="4957069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Bhushan POOJARY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6984E2F-473F-47B3-19A0-91B663053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053" y="4455621"/>
            <a:ext cx="1508974" cy="15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1B99-44A5-E35B-8474-7692483A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DE333-7BB4-C156-006E-C945C546E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0697" y="2868064"/>
            <a:ext cx="3170606" cy="31706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A57C0-7C09-6002-101C-691AC590B887}"/>
              </a:ext>
            </a:extLst>
          </p:cNvPr>
          <p:cNvSpPr txBox="1"/>
          <p:nvPr/>
        </p:nvSpPr>
        <p:spPr>
          <a:xfrm>
            <a:off x="1097280" y="2033204"/>
            <a:ext cx="980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"Using Azure Functions is like calling a handyman only when you need a specific quick task done, instead of hiring a full-time employee."</a:t>
            </a:r>
          </a:p>
        </p:txBody>
      </p:sp>
    </p:spTree>
    <p:extLst>
      <p:ext uri="{BB962C8B-B14F-4D97-AF65-F5344CB8AC3E}">
        <p14:creationId xmlns:p14="http://schemas.microsoft.com/office/powerpoint/2010/main" val="96992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D805-1545-5BF1-FDBC-C0C814AA7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9928-6C25-E177-A57C-E7FFD214E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Functions is ideal </a:t>
            </a:r>
            <a:r>
              <a:rPr lang="en-US" b="1" dirty="0"/>
              <a:t>when you need to run small pieces of code (functions) in the cloud without worrying about infrastructure</a:t>
            </a:r>
            <a:r>
              <a:rPr lang="en-US" dirty="0"/>
              <a:t>. Use it in the following scenarios:</a:t>
            </a:r>
          </a:p>
          <a:p>
            <a:r>
              <a:rPr lang="en-US" dirty="0"/>
              <a:t>🔁 Event-Driven Processing</a:t>
            </a:r>
          </a:p>
          <a:p>
            <a:r>
              <a:rPr lang="en-US" dirty="0"/>
              <a:t>⚡ Short-Lived, Lightweight Logic</a:t>
            </a:r>
          </a:p>
          <a:p>
            <a:r>
              <a:rPr lang="en-US" dirty="0"/>
              <a:t>🧵 Microservices Architecture</a:t>
            </a:r>
          </a:p>
          <a:p>
            <a:r>
              <a:rPr lang="en-US" dirty="0"/>
              <a:t>📉 Infrequent or Unpredictable Workloads</a:t>
            </a:r>
          </a:p>
          <a:p>
            <a:r>
              <a:rPr lang="en-US" dirty="0"/>
              <a:t>💸 Cost-Optimized for Low Usage</a:t>
            </a:r>
          </a:p>
        </p:txBody>
      </p:sp>
    </p:spTree>
    <p:extLst>
      <p:ext uri="{BB962C8B-B14F-4D97-AF65-F5344CB8AC3E}">
        <p14:creationId xmlns:p14="http://schemas.microsoft.com/office/powerpoint/2010/main" val="1619806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631F-7654-BDE9-6FC6-E827A6B0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🔁 Event-Driven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9E4FD-B16F-A154-09B4-3BA7719B1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your code should respond to events like: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messages in a queue (e.g., Azure Queue Storage, Service Bus)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Blob storage changes (e.g., file uploads)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HTTP requests (API endpoints)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Timer-based triggers (e.g., scheduled tasks like CRON)</a:t>
            </a:r>
          </a:p>
          <a:p>
            <a:pPr marL="0" indent="0">
              <a:buNone/>
            </a:pPr>
            <a:r>
              <a:rPr lang="en-US" b="1" dirty="0"/>
              <a:t>Example:</a:t>
            </a:r>
            <a:r>
              <a:rPr lang="en-US" dirty="0"/>
              <a:t> Resize images automatically after they're uploaded to blob storage.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2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746ED-5516-7CFE-F515-7FF7D12B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⚡ </a:t>
            </a:r>
            <a:r>
              <a:rPr lang="en-US" b="1" dirty="0"/>
              <a:t>Short-Lived, Lightweight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C9CEB-FF11-7F80-E843-F1A29E522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 have small, single-purpose logic to execute: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cleanup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Email or notification senders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Processing order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webhooks</a:t>
            </a:r>
          </a:p>
        </p:txBody>
      </p:sp>
    </p:spTree>
    <p:extLst>
      <p:ext uri="{BB962C8B-B14F-4D97-AF65-F5344CB8AC3E}">
        <p14:creationId xmlns:p14="http://schemas.microsoft.com/office/powerpoint/2010/main" val="305475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7393-F836-47D3-05DE-8CFF8EDF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🧵 </a:t>
            </a:r>
            <a:r>
              <a:rPr lang="en-US" b="1" dirty="0"/>
              <a:t>Microservices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8F076-EFEC-A2D5-E6D7-E3A8C8068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building </a:t>
            </a:r>
            <a:r>
              <a:rPr lang="en-US" b="1" dirty="0"/>
              <a:t>modular, loosely-coupled</a:t>
            </a:r>
            <a:r>
              <a:rPr lang="en-US" dirty="0"/>
              <a:t> services: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Break monolithic apps into function-level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Deploy independently, scale automatically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68A3-5F7A-F31F-87FB-C230D880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📉 </a:t>
            </a:r>
            <a:r>
              <a:rPr lang="en-US" b="1" dirty="0"/>
              <a:t>Infrequent or Unpredictable Workloads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1CB58-ADCE-6F66-B118-53D143F2B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don’t want to pay for idle compute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have bursty or unpredictable workloads (auto-scaling is built-in)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8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807D6-BDCA-DBD5-EEA8-951D0612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💸 </a:t>
            </a:r>
            <a:r>
              <a:rPr lang="en-US" b="1" dirty="0"/>
              <a:t>Cost-Optimized for Low Usage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E6ACD-44CB-7E9E-BDF2-FA00FB46C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cost is a concern: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only pay for the time your function runs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Great for startups, small tools, or MVPs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17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0AC6-311C-D850-BF78-2695C3D54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🚫 When </a:t>
            </a:r>
            <a:r>
              <a:rPr lang="en-US" b="1" dirty="0"/>
              <a:t>Not</a:t>
            </a:r>
            <a:r>
              <a:rPr lang="en-US" dirty="0"/>
              <a:t>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7B87A-A35B-10E0-5F02-1F91102E2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41770"/>
          </a:xfrm>
        </p:spPr>
        <p:txBody>
          <a:bodyPr/>
          <a:lstStyle/>
          <a:p>
            <a:r>
              <a:rPr lang="en-US" dirty="0"/>
              <a:t>For long-running jobs (unless using Durable Functions)</a:t>
            </a:r>
          </a:p>
          <a:p>
            <a:pPr marL="0" indent="0">
              <a:buNone/>
            </a:pPr>
            <a:r>
              <a:rPr lang="en-US" dirty="0"/>
              <a:t> When you need control over infrastructure (e.g., networking, VMs) </a:t>
            </a:r>
          </a:p>
          <a:p>
            <a:r>
              <a:rPr lang="en-US" dirty="0"/>
              <a:t>For high-performance computing (consider Azure Container Apps or Kubernetes) </a:t>
            </a:r>
          </a:p>
          <a:p>
            <a:endParaRPr lang="en-US" dirty="0"/>
          </a:p>
        </p:txBody>
      </p:sp>
      <p:pic>
        <p:nvPicPr>
          <p:cNvPr id="1030" name="Picture 6" descr="Durable Functions Overview - Azure ...">
            <a:extLst>
              <a:ext uri="{FF2B5EF4-FFF2-40B4-BE49-F238E27FC236}">
                <a16:creationId xmlns:a16="http://schemas.microsoft.com/office/drawing/2014/main" id="{8BF8313A-65EE-0F54-46CF-44F3874C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233" y="4333090"/>
            <a:ext cx="31908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zure Container Apps: Guide">
            <a:extLst>
              <a:ext uri="{FF2B5EF4-FFF2-40B4-BE49-F238E27FC236}">
                <a16:creationId xmlns:a16="http://schemas.microsoft.com/office/drawing/2014/main" id="{42B296C6-C587-AE20-7C90-F9561C3D3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816" y="4333090"/>
            <a:ext cx="1575739" cy="11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A5A6D-48F4-25B5-FB28-E595E3FEF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818" y="3540648"/>
            <a:ext cx="2709323" cy="270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5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66E-D0A4-ED58-8A32-ACB0CB21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Azure Function Triggers and Bindings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2A70E0FE-C276-2265-823E-12E3DF3BC0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41" y="321230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759BC-C302-F28F-3A2B-EE438CEB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86369" y="3135812"/>
            <a:ext cx="1629069" cy="16290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DFBF02-A8C8-281D-5587-CCA666802F08}"/>
              </a:ext>
            </a:extLst>
          </p:cNvPr>
          <p:cNvCxnSpPr/>
          <p:nvPr/>
        </p:nvCxnSpPr>
        <p:spPr>
          <a:xfrm>
            <a:off x="4835950" y="3988593"/>
            <a:ext cx="1112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8ECF5F-740D-AC74-D0B6-E067EB60E0ED}"/>
              </a:ext>
            </a:extLst>
          </p:cNvPr>
          <p:cNvSpPr txBox="1"/>
          <p:nvPr/>
        </p:nvSpPr>
        <p:spPr>
          <a:xfrm>
            <a:off x="3261674" y="5118755"/>
            <a:ext cx="91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Triggers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DCC68-F087-CC65-0C10-461A13DA6FD7}"/>
              </a:ext>
            </a:extLst>
          </p:cNvPr>
          <p:cNvSpPr txBox="1"/>
          <p:nvPr/>
        </p:nvSpPr>
        <p:spPr>
          <a:xfrm>
            <a:off x="6304642" y="2221961"/>
            <a:ext cx="150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Bindings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737A20-F634-428C-7A66-1AA491FDB676}"/>
              </a:ext>
            </a:extLst>
          </p:cNvPr>
          <p:cNvSpPr txBox="1"/>
          <p:nvPr/>
        </p:nvSpPr>
        <p:spPr>
          <a:xfrm>
            <a:off x="6200317" y="5303421"/>
            <a:ext cx="171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Output Bindings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B1E95D-048E-C0D8-E4E6-2602A8D26563}"/>
              </a:ext>
            </a:extLst>
          </p:cNvPr>
          <p:cNvCxnSpPr/>
          <p:nvPr/>
        </p:nvCxnSpPr>
        <p:spPr>
          <a:xfrm>
            <a:off x="7058786" y="2667786"/>
            <a:ext cx="0" cy="46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4E7F1E-2B8C-D198-F369-E528191D00C7}"/>
              </a:ext>
            </a:extLst>
          </p:cNvPr>
          <p:cNvCxnSpPr>
            <a:stCxn id="4" idx="2"/>
          </p:cNvCxnSpPr>
          <p:nvPr/>
        </p:nvCxnSpPr>
        <p:spPr>
          <a:xfrm>
            <a:off x="7059416" y="4764880"/>
            <a:ext cx="0" cy="53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635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4871-1FFC-13F1-B9B3-5EF34495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 (What </a:t>
            </a:r>
            <a:r>
              <a:rPr lang="en-US" i="1" dirty="0"/>
              <a:t>starts</a:t>
            </a:r>
            <a:r>
              <a:rPr lang="en-US" dirty="0"/>
              <a:t> the function)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84B4B-0D87-2858-D201-88D9DBD23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4546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trigger</a:t>
            </a:r>
            <a:r>
              <a:rPr lang="en-US" dirty="0"/>
              <a:t> is an event that causes your Azure Function to run. Every function </a:t>
            </a:r>
            <a:r>
              <a:rPr lang="en-US" b="1" dirty="0"/>
              <a:t>must have exactly one trigger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A0CE8F-5B81-EDD5-21AE-7D68CB85E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420860"/>
              </p:ext>
            </p:extLst>
          </p:nvPr>
        </p:nvGraphicFramePr>
        <p:xfrm>
          <a:off x="1702061" y="2831916"/>
          <a:ext cx="8127999" cy="343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986643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22276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52655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Trigger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Example 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64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HTTP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an HTTP request is received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REST API endpoints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94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Timer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on a schedule (CRON)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Scheduled tasks, cleanup jobs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41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Queue Trigger (Storage Queue)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Fires when a new message is added to a storage queue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Background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644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Service Bus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when a message is received from a Service Bus queue or 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Enterprise messaging patterns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84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Blob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Starts when a new file is uploaded or modified in 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Image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6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Hub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Responds to high-throughput streaming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IoT telemetry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606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Grid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on events from Event Grid (e.g., resource changes)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 to blob creation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551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Cosmos DB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documents change in 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Real-time processing of database changes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009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06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0192-FEB0-C713-CADA-6758B0DF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098E6A-F031-72BB-A201-7C1AAC56A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3760788" cy="376078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0CC56B-A605-8001-3817-91BF77A0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759" y="1964188"/>
            <a:ext cx="3961361" cy="3961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427952-A56E-908A-D919-85289B70B15A}"/>
              </a:ext>
            </a:extLst>
          </p:cNvPr>
          <p:cNvSpPr txBox="1"/>
          <p:nvPr/>
        </p:nvSpPr>
        <p:spPr>
          <a:xfrm>
            <a:off x="1572538" y="5925549"/>
            <a:ext cx="461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Architecture: </a:t>
            </a:r>
            <a:r>
              <a:rPr lang="en-US" b="1" dirty="0"/>
              <a:t>Running a Coffee Shop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7C539-3BF7-C65C-00B3-3F556641409B}"/>
              </a:ext>
            </a:extLst>
          </p:cNvPr>
          <p:cNvSpPr txBox="1"/>
          <p:nvPr/>
        </p:nvSpPr>
        <p:spPr>
          <a:xfrm>
            <a:off x="6344239" y="5925549"/>
            <a:ext cx="550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Serverless Architecture: Using a Coffee Vending Machine</a:t>
            </a:r>
          </a:p>
        </p:txBody>
      </p:sp>
    </p:spTree>
    <p:extLst>
      <p:ext uri="{BB962C8B-B14F-4D97-AF65-F5344CB8AC3E}">
        <p14:creationId xmlns:p14="http://schemas.microsoft.com/office/powerpoint/2010/main" val="3178671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02AF-E73E-BED7-570E-F3356AAE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5F571-1C38-76F1-5CF6-A8749ADEE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Bindings let you declaratively connect to external resources—like databases, queues, and storage—without writing boilerplate code.</a:t>
            </a:r>
          </a:p>
          <a:p>
            <a:r>
              <a:rPr lang="en-US" b="1" dirty="0"/>
              <a:t>Input Bindings</a:t>
            </a:r>
            <a:r>
              <a:rPr lang="en-US" dirty="0"/>
              <a:t>: Bring data into the function</a:t>
            </a:r>
          </a:p>
          <a:p>
            <a:r>
              <a:rPr lang="en-US" b="1" dirty="0"/>
              <a:t>Output Bindings: </a:t>
            </a:r>
            <a:r>
              <a:rPr lang="en-US" dirty="0"/>
              <a:t>Send data out of the function</a:t>
            </a:r>
          </a:p>
          <a:p>
            <a:r>
              <a:rPr lang="en-US" dirty="0"/>
              <a:t>You can have:</a:t>
            </a:r>
          </a:p>
          <a:p>
            <a:r>
              <a:rPr lang="en-US" dirty="0"/>
              <a:t>Multiple input and output bindings</a:t>
            </a:r>
          </a:p>
          <a:p>
            <a:r>
              <a:rPr lang="en-US" dirty="0"/>
              <a:t>Bindings configured in </a:t>
            </a:r>
            <a:r>
              <a:rPr lang="en-US" b="1" dirty="0" err="1"/>
              <a:t>function.json</a:t>
            </a:r>
            <a:r>
              <a:rPr lang="en-US" b="1" dirty="0"/>
              <a:t> </a:t>
            </a:r>
            <a:r>
              <a:rPr lang="en-US" dirty="0"/>
              <a:t>or via </a:t>
            </a:r>
            <a:r>
              <a:rPr lang="en-US" b="1" dirty="0"/>
              <a:t>attributes</a:t>
            </a:r>
            <a:r>
              <a:rPr lang="en-US" dirty="0"/>
              <a:t> in C#/.NET</a:t>
            </a:r>
          </a:p>
        </p:txBody>
      </p:sp>
    </p:spTree>
    <p:extLst>
      <p:ext uri="{BB962C8B-B14F-4D97-AF65-F5344CB8AC3E}">
        <p14:creationId xmlns:p14="http://schemas.microsoft.com/office/powerpoint/2010/main" val="194305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29FF-330D-6A09-CF02-75F8FDFE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BB3B7F-6B2B-6C72-BCFB-5463592FE8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21939"/>
              </p:ext>
            </p:extLst>
          </p:nvPr>
        </p:nvGraphicFramePr>
        <p:xfrm>
          <a:off x="1096963" y="2108200"/>
          <a:ext cx="10058397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07136154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419919251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926666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Binding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869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files from storage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652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Table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structured NoSQL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52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Queue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Send a message to a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56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Service Bus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Publish events to a topic or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719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Interact with NoSQL document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345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SignalR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Push real-time updates to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8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SendGrid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emails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152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163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7E5E-4D73-FE33-A347-30A4F58F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C# (.NET)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5E7412-8750-58AA-CBEF-EF1ECC720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863" y="2893219"/>
            <a:ext cx="9372600" cy="2190750"/>
          </a:xfrm>
        </p:spPr>
      </p:pic>
    </p:spTree>
    <p:extLst>
      <p:ext uri="{BB962C8B-B14F-4D97-AF65-F5344CB8AC3E}">
        <p14:creationId xmlns:p14="http://schemas.microsoft.com/office/powerpoint/2010/main" val="1670064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3982-4E5F-9153-E6D9-37B211A0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Worker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C1CF8-302C-6752-B516-F7516B544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🟢 .NET 8.0 (Long Term Support)</a:t>
            </a:r>
          </a:p>
          <a:p>
            <a:r>
              <a:rPr lang="en-US" sz="1800" dirty="0"/>
              <a:t>Model: In-Process</a:t>
            </a:r>
          </a:p>
          <a:p>
            <a:r>
              <a:rPr lang="en-US" sz="1800" dirty="0"/>
              <a:t>Description: The function runs within the same process as the Azure Functions runtime.</a:t>
            </a:r>
          </a:p>
          <a:p>
            <a:r>
              <a:rPr lang="en-US" sz="1800" dirty="0"/>
              <a:t>Pros:</a:t>
            </a:r>
          </a:p>
          <a:p>
            <a:r>
              <a:rPr lang="en-US" sz="1800" dirty="0"/>
              <a:t>Easier access to bindings and triggers</a:t>
            </a:r>
          </a:p>
          <a:p>
            <a:r>
              <a:rPr lang="en-US" sz="1800" dirty="0"/>
              <a:t>Smaller cold start time</a:t>
            </a:r>
          </a:p>
          <a:p>
            <a:r>
              <a:rPr lang="en-US" sz="1800" dirty="0"/>
              <a:t>Simple debugging</a:t>
            </a:r>
          </a:p>
          <a:p>
            <a:r>
              <a:rPr lang="en-US" sz="1800" dirty="0"/>
              <a:t>Use case: Most general-purpose apps. Best for beginners.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4486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2930E-DF6E-6BB1-65EA-F30CE1830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838E-83D2-8606-7EF8-9BD62CF9F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Worker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BBBE7-03C5-71CA-E2E6-CDFAEBC03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047502"/>
          </a:xfrm>
        </p:spPr>
        <p:txBody>
          <a:bodyPr>
            <a:noAutofit/>
          </a:bodyPr>
          <a:lstStyle/>
          <a:p>
            <a:r>
              <a:rPr lang="en-US" b="1" dirty="0"/>
              <a:t>🟣 .NET 8.0 Isolated (Long Term Support)</a:t>
            </a:r>
          </a:p>
          <a:p>
            <a:r>
              <a:rPr lang="en-US" b="1" dirty="0"/>
              <a:t>Model:</a:t>
            </a:r>
            <a:r>
              <a:rPr lang="en-US" dirty="0"/>
              <a:t> Isolated Process Model</a:t>
            </a:r>
          </a:p>
          <a:p>
            <a:r>
              <a:rPr lang="en-US" b="1" dirty="0"/>
              <a:t>Description:</a:t>
            </a:r>
            <a:r>
              <a:rPr lang="en-US" dirty="0"/>
              <a:t> The function runs in </a:t>
            </a:r>
            <a:r>
              <a:rPr lang="en-US" b="1" dirty="0"/>
              <a:t>its own process</a:t>
            </a:r>
            <a:r>
              <a:rPr lang="en-US" dirty="0"/>
              <a:t>, separate from the Azure Functions runtime.</a:t>
            </a:r>
          </a:p>
          <a:p>
            <a:r>
              <a:rPr lang="en-US" b="1" dirty="0"/>
              <a:t>Pros:</a:t>
            </a:r>
            <a:endParaRPr lang="en-US" dirty="0"/>
          </a:p>
          <a:p>
            <a:pPr lvl="1"/>
            <a:r>
              <a:rPr lang="en-US" dirty="0"/>
              <a:t>Greater control over the app's startup, middleware, and dependencies</a:t>
            </a:r>
          </a:p>
          <a:p>
            <a:pPr lvl="1"/>
            <a:r>
              <a:rPr lang="en-US" dirty="0"/>
              <a:t>Ideal for modern, clean architecture</a:t>
            </a:r>
          </a:p>
          <a:p>
            <a:pPr lvl="1"/>
            <a:r>
              <a:rPr lang="en-US" dirty="0"/>
              <a:t>Future-proof (Microsoft is moving towards isolated model)</a:t>
            </a:r>
          </a:p>
          <a:p>
            <a:r>
              <a:rPr lang="en-US" b="1" dirty="0"/>
              <a:t>Cons:</a:t>
            </a:r>
            <a:r>
              <a:rPr lang="en-US" dirty="0"/>
              <a:t> Slightly more complex</a:t>
            </a:r>
          </a:p>
          <a:p>
            <a:r>
              <a:rPr lang="en-US" b="1" dirty="0"/>
              <a:t>Use case:</a:t>
            </a:r>
            <a:r>
              <a:rPr lang="en-US" dirty="0"/>
              <a:t> Microservices, complex enterprise apps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86091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F0C9-6642-D6D4-5E4D-A6CFDF8E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3FAC5-8C9B-90AB-F29D-E2A73951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Concept</a:t>
            </a:r>
          </a:p>
          <a:p>
            <a:r>
              <a:rPr lang="en-US" dirty="0"/>
              <a:t>A </a:t>
            </a:r>
            <a:r>
              <a:rPr lang="en-US" b="1" dirty="0"/>
              <a:t>Timer Trigger</a:t>
            </a:r>
            <a:r>
              <a:rPr lang="en-US" dirty="0"/>
              <a:t> runs your function on a schedule, just like a </a:t>
            </a:r>
            <a:r>
              <a:rPr lang="en-US" b="1" dirty="0" err="1"/>
              <a:t>cron</a:t>
            </a:r>
            <a:r>
              <a:rPr lang="en-US" b="1" dirty="0"/>
              <a:t> job or alarm clock</a:t>
            </a:r>
            <a:r>
              <a:rPr lang="en-US" dirty="0"/>
              <a:t>.</a:t>
            </a:r>
          </a:p>
          <a:p>
            <a:r>
              <a:rPr lang="en-US" dirty="0"/>
              <a:t>🕒 Think of it like a </a:t>
            </a:r>
            <a:r>
              <a:rPr lang="en-US" b="1" dirty="0"/>
              <a:t>reminder app</a:t>
            </a:r>
            <a:r>
              <a:rPr lang="en-US" dirty="0"/>
              <a:t>: "Run this function every day at 8 AM.“</a:t>
            </a:r>
          </a:p>
          <a:p>
            <a:r>
              <a:rPr lang="en-US" b="1" dirty="0"/>
              <a:t>✅ Use Cases:</a:t>
            </a:r>
          </a:p>
          <a:p>
            <a:r>
              <a:rPr lang="en-US" dirty="0"/>
              <a:t>Daily report generation</a:t>
            </a:r>
          </a:p>
          <a:p>
            <a:r>
              <a:rPr lang="en-US" dirty="0"/>
              <a:t>Cleanup tasks</a:t>
            </a:r>
          </a:p>
          <a:p>
            <a:r>
              <a:rPr lang="en-US" dirty="0"/>
              <a:t>Scheduled database backups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F8747-DCFC-D5CD-7559-114FC8A66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283" y="3544477"/>
            <a:ext cx="2861035" cy="2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84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3E99-9B49-74F4-50F9-994443A7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63590E-4952-6CB8-AF0E-956190986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788" y="3095699"/>
            <a:ext cx="6038850" cy="13144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ABE6D1-2330-4CD0-D7A8-627425E7CBF1}"/>
              </a:ext>
            </a:extLst>
          </p:cNvPr>
          <p:cNvSpPr txBox="1"/>
          <p:nvPr/>
        </p:nvSpPr>
        <p:spPr>
          <a:xfrm>
            <a:off x="2787210" y="4751309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https://crontab.guru/</a:t>
            </a:r>
          </a:p>
        </p:txBody>
      </p:sp>
    </p:spTree>
    <p:extLst>
      <p:ext uri="{BB962C8B-B14F-4D97-AF65-F5344CB8AC3E}">
        <p14:creationId xmlns:p14="http://schemas.microsoft.com/office/powerpoint/2010/main" val="368760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E6F3F-C661-1476-D52F-855A5A1E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Queue Trigger?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BC756-6AE0-8BFA-203C-D498B4406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Queue trigger</a:t>
            </a:r>
            <a:r>
              <a:rPr lang="en-US" dirty="0"/>
              <a:t> is a type of Azure Function that automatically runs when a new message is added to an Azure Storage Queue.</a:t>
            </a:r>
          </a:p>
          <a:p>
            <a:endParaRPr lang="en-US" dirty="0"/>
          </a:p>
          <a:p>
            <a:r>
              <a:rPr lang="en-US" dirty="0"/>
              <a:t>👉 Think of it as </a:t>
            </a:r>
            <a:r>
              <a:rPr lang="en-US" b="1" dirty="0"/>
              <a:t>"Run this code whenever something gets dropped into the queue."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📦 </a:t>
            </a:r>
            <a:r>
              <a:rPr lang="en-US" b="1" dirty="0"/>
              <a:t>Use case</a:t>
            </a:r>
            <a:r>
              <a:rPr lang="en-US" dirty="0"/>
              <a:t>: Imagine you receive user registrations. You don’t want to send welcome emails immediately — instead, you drop a message into a queue, and a function picks it up and sends the email asynchronously.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567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200A6-3684-99A8-643F-B2DCC105F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04BE74-F0E4-396D-AD25-105831C61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8316" y="2108200"/>
            <a:ext cx="5795694" cy="3760788"/>
          </a:xfrm>
        </p:spPr>
      </p:pic>
    </p:spTree>
    <p:extLst>
      <p:ext uri="{BB962C8B-B14F-4D97-AF65-F5344CB8AC3E}">
        <p14:creationId xmlns:p14="http://schemas.microsoft.com/office/powerpoint/2010/main" val="3163800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EA931-2479-58C7-F56A-53B63D31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CA3CFF-2ED7-EE46-1722-126969548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6559" y="2108200"/>
            <a:ext cx="5459208" cy="3760788"/>
          </a:xfrm>
        </p:spPr>
      </p:pic>
    </p:spTree>
    <p:extLst>
      <p:ext uri="{BB962C8B-B14F-4D97-AF65-F5344CB8AC3E}">
        <p14:creationId xmlns:p14="http://schemas.microsoft.com/office/powerpoint/2010/main" val="231762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0E6EC-317F-8116-3588-0D7BD5FD9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1D95-2A4E-68F7-8221-B189EB68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185905-250E-A2D5-810A-50BCACCE0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1891080" cy="18910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DE22C-03B5-4725-83B2-C412CFA9B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66" y="4175101"/>
            <a:ext cx="1891080" cy="1891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1D1288-3E36-D6E9-175C-70F1EF7044E3}"/>
              </a:ext>
            </a:extLst>
          </p:cNvPr>
          <p:cNvSpPr txBox="1"/>
          <p:nvPr/>
        </p:nvSpPr>
        <p:spPr>
          <a:xfrm>
            <a:off x="3864989" y="2217566"/>
            <a:ext cx="77993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rent the shop, hire staff, buy equipment, and keep it running all day.</a:t>
            </a:r>
          </a:p>
          <a:p>
            <a:endParaRPr lang="en-US" dirty="0"/>
          </a:p>
          <a:p>
            <a:r>
              <a:rPr lang="en-US" dirty="0"/>
              <a:t>Even if no customers come in, you're still paying for rent, electricity, and salaries.</a:t>
            </a:r>
          </a:p>
          <a:p>
            <a:endParaRPr lang="en-US" dirty="0"/>
          </a:p>
          <a:p>
            <a:r>
              <a:rPr lang="en-US" dirty="0"/>
              <a:t>You have full control, but also full responsibility.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DAA74-EC2A-2C28-871F-1950D4DBBEA6}"/>
              </a:ext>
            </a:extLst>
          </p:cNvPr>
          <p:cNvSpPr txBox="1"/>
          <p:nvPr/>
        </p:nvSpPr>
        <p:spPr>
          <a:xfrm>
            <a:off x="3864989" y="4289892"/>
            <a:ext cx="80568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place a machine in a public space.</a:t>
            </a:r>
          </a:p>
          <a:p>
            <a:r>
              <a:rPr lang="en-US" dirty="0"/>
              <a:t>It only works when someone presses a button (an event).</a:t>
            </a:r>
          </a:p>
          <a:p>
            <a:r>
              <a:rPr lang="en-US" dirty="0"/>
              <a:t>You don’t pay for idle time.</a:t>
            </a:r>
          </a:p>
          <a:p>
            <a:r>
              <a:rPr lang="en-US" dirty="0"/>
              <a:t>Maintenance, power, and refilling are handled by someone else (the cloud provider).</a:t>
            </a:r>
          </a:p>
          <a:p>
            <a:r>
              <a:rPr lang="en-US" dirty="0"/>
              <a:t>You just provide the coffee recipe (your code).</a:t>
            </a:r>
          </a:p>
        </p:txBody>
      </p:sp>
    </p:spTree>
    <p:extLst>
      <p:ext uri="{BB962C8B-B14F-4D97-AF65-F5344CB8AC3E}">
        <p14:creationId xmlns:p14="http://schemas.microsoft.com/office/powerpoint/2010/main" val="1226103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E355F-5E88-5B13-D627-46402F87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C41E73-48C0-14F4-29FC-BA82E2813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2716" y="2108200"/>
            <a:ext cx="5386893" cy="3760788"/>
          </a:xfrm>
        </p:spPr>
      </p:pic>
    </p:spTree>
    <p:extLst>
      <p:ext uri="{BB962C8B-B14F-4D97-AF65-F5344CB8AC3E}">
        <p14:creationId xmlns:p14="http://schemas.microsoft.com/office/powerpoint/2010/main" val="600067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D5D2E-861D-3317-C6F5-4D3400F76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E869DC-2E9F-DFB6-2073-2ACD4E04A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1751" y="2108200"/>
            <a:ext cx="5348823" cy="3760788"/>
          </a:xfrm>
        </p:spPr>
      </p:pic>
    </p:spTree>
    <p:extLst>
      <p:ext uri="{BB962C8B-B14F-4D97-AF65-F5344CB8AC3E}">
        <p14:creationId xmlns:p14="http://schemas.microsoft.com/office/powerpoint/2010/main" val="1840684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5A784-1B35-F72B-7BCF-459BF67DF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4BE90A-D638-B36A-56D2-A65D044F6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5107" y="2108200"/>
            <a:ext cx="5362112" cy="3760788"/>
          </a:xfrm>
        </p:spPr>
      </p:pic>
    </p:spTree>
    <p:extLst>
      <p:ext uri="{BB962C8B-B14F-4D97-AF65-F5344CB8AC3E}">
        <p14:creationId xmlns:p14="http://schemas.microsoft.com/office/powerpoint/2010/main" val="2915628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C722-5AF1-AAD0-C081-AC2FC599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Trigger: Storage Explorer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D96F67-D6DC-B2A8-8D63-175A5B952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9735" y="2108200"/>
            <a:ext cx="6448534" cy="36343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D983C9-1D4A-D2FA-87C1-B1C0FAE8C863}"/>
              </a:ext>
            </a:extLst>
          </p:cNvPr>
          <p:cNvSpPr txBox="1"/>
          <p:nvPr/>
        </p:nvSpPr>
        <p:spPr>
          <a:xfrm>
            <a:off x="2130460" y="5928735"/>
            <a:ext cx="8804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https://azure.microsoft.com/en-us/products/storage/storage-explorer/#Download-4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68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3A82-12A0-11CF-4098-95CB23B9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DE646-E72F-DFF3-0ED8-09B6347E1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"A Blob Trigger is a type of Azure Function that automatically runs when a file (called a blob) is </a:t>
            </a:r>
            <a:r>
              <a:rPr lang="en-US" b="1" dirty="0"/>
              <a:t>added to or modified</a:t>
            </a:r>
            <a:r>
              <a:rPr lang="en-US" dirty="0"/>
              <a:t> in an Azure Blob Storage container.“</a:t>
            </a:r>
          </a:p>
          <a:p>
            <a:r>
              <a:rPr lang="en-US" b="1" dirty="0"/>
              <a:t>Real-world Analogy</a:t>
            </a:r>
          </a:p>
          <a:p>
            <a:r>
              <a:rPr lang="en-US" dirty="0"/>
              <a:t>“Imagine a Dropbox folder shared with your team. Every time someone uploads a file to the folder, an automatic notification is sent to a processing script that scans and categorizes the file. Blob Trigger works the same way—it reacts to file uploads in Azure Blob Storage.”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389C2-755F-7AA0-D5BE-A0F7E8EA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63" y="4650678"/>
            <a:ext cx="1697296" cy="16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63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9ABA-B062-C263-96CB-851786F95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Blog Trigger: When to Use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4C1DB-21E9-4353-3103-D0A67E25F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Image processing (e.g., resize or watermark uploaded photos)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Log aggregation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Trigger data pipeline when new data arrives (e.g., CSV, JSON)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OCR on uploaded scanned documents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 Backing </a:t>
            </a:r>
            <a:r>
              <a:rPr lang="en-US" dirty="0"/>
              <a:t>up or transforming incoming data</a:t>
            </a:r>
          </a:p>
        </p:txBody>
      </p:sp>
    </p:spTree>
    <p:extLst>
      <p:ext uri="{BB962C8B-B14F-4D97-AF65-F5344CB8AC3E}">
        <p14:creationId xmlns:p14="http://schemas.microsoft.com/office/powerpoint/2010/main" val="1610970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58735-F0E5-6D08-B4F5-AFCAAD18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 vs Premium Plan vs Dedicated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F1E0F-13A9-8719-82C8-960BE8BFA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Imagine You're Hosting a Party </a:t>
            </a:r>
          </a:p>
          <a:p>
            <a:r>
              <a:rPr lang="en-US" b="1" dirty="0"/>
              <a:t>Consumption Plan</a:t>
            </a:r>
            <a:r>
              <a:rPr lang="en-US" dirty="0"/>
              <a:t>: You </a:t>
            </a:r>
            <a:r>
              <a:rPr lang="en-US" b="1" dirty="0"/>
              <a:t>rent a hall only when guests arrive</a:t>
            </a:r>
            <a:r>
              <a:rPr lang="en-US" dirty="0"/>
              <a:t>. You don’t pay if nobody shows up.</a:t>
            </a:r>
          </a:p>
          <a:p>
            <a:r>
              <a:rPr lang="en-US" b="1" dirty="0"/>
              <a:t>Premium Plan</a:t>
            </a:r>
            <a:r>
              <a:rPr lang="en-US" dirty="0"/>
              <a:t>: You </a:t>
            </a:r>
            <a:r>
              <a:rPr lang="en-US" b="1" dirty="0"/>
              <a:t>rent a bigger hall that’s always ready</a:t>
            </a:r>
            <a:r>
              <a:rPr lang="en-US" dirty="0"/>
              <a:t>, with air-conditioning and faster service—even if no one shows up.</a:t>
            </a:r>
          </a:p>
          <a:p>
            <a:r>
              <a:rPr lang="en-US" b="1" dirty="0"/>
              <a:t>Dedicated Plan (App Service Plan)</a:t>
            </a:r>
            <a:r>
              <a:rPr lang="en-US" dirty="0"/>
              <a:t>: You </a:t>
            </a:r>
            <a:r>
              <a:rPr lang="en-US" b="1" dirty="0"/>
              <a:t>buy your own event hall</a:t>
            </a:r>
            <a:r>
              <a:rPr lang="en-US" dirty="0"/>
              <a:t>, always available, even if you throw no parties.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7271D-91ED-4F5E-2D6E-6105F2B9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255" y="4459664"/>
            <a:ext cx="1879862" cy="18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68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80AE-4D2E-5762-9AE6-78E4781D8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 vs Premium Plan vs Dedicated Plan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4279E1E-E3ED-FCC9-5970-4C0A7A9BCD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6496371"/>
              </p:ext>
            </p:extLst>
          </p:nvPr>
        </p:nvGraphicFramePr>
        <p:xfrm>
          <a:off x="1096963" y="2108200"/>
          <a:ext cx="10058400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87459264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61392870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793959852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396929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Consumption Plan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Premium Plan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Dedicated Plan (App Service)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10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Billing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Pay-per-execution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for reserved capacity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for always-on infrastructure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061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Scaling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Auto-scale (0 to many)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Auto-scale with pre-warmed instances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Manual or auto-scale (limited)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43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Cold Start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Yes (functions may sleep)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 (pre-warmed instances)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99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VNET Integration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847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Max Execution Time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5 mins (can be extended to 60)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Unlimited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Unlimited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38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Best For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Infrequent, lightweight jobs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High-performance, low latency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Legacy apps, always-on workloads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949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536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43F2-20AE-11D2-0DD2-EC10CC46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B5C71-14D0-5A5E-F56E-5263817EF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Consumption Plan</a:t>
            </a:r>
          </a:p>
          <a:p>
            <a:r>
              <a:rPr lang="en-US" b="1" dirty="0"/>
              <a:t>Ideal for: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Infrequent tasks (e.g., daily report generator, webhook).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Startups or PoC (pay only when used).</a:t>
            </a:r>
          </a:p>
          <a:p>
            <a:r>
              <a:rPr lang="en-US" b="1" dirty="0"/>
              <a:t>Pros:</a:t>
            </a:r>
            <a:r>
              <a:rPr lang="en-US" dirty="0"/>
              <a:t> Cheapest, zero idle cost.</a:t>
            </a:r>
          </a:p>
          <a:p>
            <a:r>
              <a:rPr lang="en-US" b="1" dirty="0"/>
              <a:t>Cons:</a:t>
            </a:r>
            <a:r>
              <a:rPr lang="en-US" dirty="0"/>
              <a:t> Cold start delay, limited VNET, timeout limits.</a:t>
            </a:r>
          </a:p>
        </p:txBody>
      </p:sp>
    </p:spTree>
    <p:extLst>
      <p:ext uri="{BB962C8B-B14F-4D97-AF65-F5344CB8AC3E}">
        <p14:creationId xmlns:p14="http://schemas.microsoft.com/office/powerpoint/2010/main" val="3462062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0A4B-8CE2-1E2C-32C1-93D336E7B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Premium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455BD-7BD0-198B-B690-05CF1BD51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Ideal for: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APIs, chatbots, queues that need fast response times.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Business-critical tasks requiring VNET, no cold starts.</a:t>
            </a:r>
          </a:p>
          <a:p>
            <a:r>
              <a:rPr lang="en-US" b="1" dirty="0"/>
              <a:t>Pros</a:t>
            </a:r>
            <a:r>
              <a:rPr lang="en-US" dirty="0"/>
              <a:t>: Fast, flexible scaling, VNET access.</a:t>
            </a:r>
          </a:p>
          <a:p>
            <a:r>
              <a:rPr lang="en-US" b="1" dirty="0"/>
              <a:t>Cons</a:t>
            </a:r>
            <a:r>
              <a:rPr lang="en-US" dirty="0"/>
              <a:t>: Costs more than consumption.</a:t>
            </a:r>
          </a:p>
        </p:txBody>
      </p:sp>
    </p:spTree>
    <p:extLst>
      <p:ext uri="{BB962C8B-B14F-4D97-AF65-F5344CB8AC3E}">
        <p14:creationId xmlns:p14="http://schemas.microsoft.com/office/powerpoint/2010/main" val="3256503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841A-6830-B141-8711-A3CCEEEA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Analogy Works: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AB46FD-AA05-357A-B358-9C034B7339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55860"/>
              </p:ext>
            </p:extLst>
          </p:nvPr>
        </p:nvGraphicFramePr>
        <p:xfrm>
          <a:off x="1096963" y="2108200"/>
          <a:ext cx="100583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209644070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062383371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768253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Coffee 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Vending Machine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22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Server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You manage it 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Provider manages 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25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Fixed (rent, staff)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per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264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Hire more staff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Deploy more machines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92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Downtime 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 if poorly managed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Handled by provider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64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Deployment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Long (setup, licenses)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 (just place it)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1113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891FF9-15A0-C48C-7D6B-B56AAF1970A0}"/>
              </a:ext>
            </a:extLst>
          </p:cNvPr>
          <p:cNvSpPr txBox="1"/>
          <p:nvPr/>
        </p:nvSpPr>
        <p:spPr>
          <a:xfrm>
            <a:off x="1197204" y="4864231"/>
            <a:ext cx="9587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"With serverless, you're not running the café — you're just giving the recipe and letting the cloud serve coffee whenever someone asks."</a:t>
            </a:r>
          </a:p>
        </p:txBody>
      </p:sp>
    </p:spTree>
    <p:extLst>
      <p:ext uri="{BB962C8B-B14F-4D97-AF65-F5344CB8AC3E}">
        <p14:creationId xmlns:p14="http://schemas.microsoft.com/office/powerpoint/2010/main" val="4027324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406A5-9B99-1333-C787-97695C13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Dedicated (App Service Plan)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55552-410C-DFCC-E9A2-7240130B8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Ideal for: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Organizations already using App Services.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Apps needing always-on compute with consistent load.</a:t>
            </a:r>
          </a:p>
          <a:p>
            <a:r>
              <a:rPr lang="en-US" b="1" dirty="0"/>
              <a:t>Pros</a:t>
            </a:r>
            <a:r>
              <a:rPr lang="en-US" dirty="0"/>
              <a:t>: Full control, supports hybrid apps.</a:t>
            </a:r>
          </a:p>
          <a:p>
            <a:r>
              <a:rPr lang="en-US" b="1" dirty="0"/>
              <a:t>Cons</a:t>
            </a:r>
            <a:r>
              <a:rPr lang="en-US" dirty="0"/>
              <a:t>: You pay even when idle.</a:t>
            </a:r>
          </a:p>
        </p:txBody>
      </p:sp>
    </p:spTree>
    <p:extLst>
      <p:ext uri="{BB962C8B-B14F-4D97-AF65-F5344CB8AC3E}">
        <p14:creationId xmlns:p14="http://schemas.microsoft.com/office/powerpoint/2010/main" val="3066322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6F25-F1C5-C767-B806-687FFF2AD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Pricing Calculator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F1C7CB-0325-63C6-126B-B1B7F1328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5431" y="2108200"/>
            <a:ext cx="6041463" cy="3760788"/>
          </a:xfrm>
        </p:spPr>
      </p:pic>
    </p:spTree>
    <p:extLst>
      <p:ext uri="{BB962C8B-B14F-4D97-AF65-F5344CB8AC3E}">
        <p14:creationId xmlns:p14="http://schemas.microsoft.com/office/powerpoint/2010/main" val="3039990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9232F-B7D1-7CB6-ABF9-32E3D2CF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7FD089B-E8FD-3424-A1BC-E8CCD6F6CC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5111" y="2212793"/>
            <a:ext cx="115211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Serverless architecture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cloud computing model where developers write and deploy code without worrying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about the underlying infrastructure — like servers, provisioning, scaling, or maintenance.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⚠️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“Serverless” doesn't mean there are no servers. It means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don’t have to manage them.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providers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GCP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handle all of that for you.</a:t>
            </a:r>
          </a:p>
        </p:txBody>
      </p:sp>
      <p:pic>
        <p:nvPicPr>
          <p:cNvPr id="2052" name="Picture 4" descr="AWS Amazon Web Services | Design ...">
            <a:extLst>
              <a:ext uri="{FF2B5EF4-FFF2-40B4-BE49-F238E27FC236}">
                <a16:creationId xmlns:a16="http://schemas.microsoft.com/office/drawing/2014/main" id="{3A8E4C56-23C3-2856-0D90-A207CA27C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829" y="4095014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Azure - VaiSulWeb">
            <a:extLst>
              <a:ext uri="{FF2B5EF4-FFF2-40B4-BE49-F238E27FC236}">
                <a16:creationId xmlns:a16="http://schemas.microsoft.com/office/drawing/2014/main" id="{C9487F4D-BD6C-CEBB-9F3E-CCFE35660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353" y="36771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...">
            <a:extLst>
              <a:ext uri="{FF2B5EF4-FFF2-40B4-BE49-F238E27FC236}">
                <a16:creationId xmlns:a16="http://schemas.microsoft.com/office/drawing/2014/main" id="{9E8AB07C-2DC4-E6D4-726C-BFB25B10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252" y="367719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710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7B1-DF34-7BBF-240A-BE7C23CA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F5497-E7CC-2616-49DC-E240C0599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402" y="2032785"/>
            <a:ext cx="10058400" cy="3760891"/>
          </a:xfrm>
        </p:spPr>
        <p:txBody>
          <a:bodyPr/>
          <a:lstStyle/>
          <a:p>
            <a:pPr>
              <a:buNone/>
            </a:pPr>
            <a:r>
              <a:rPr lang="en-US" dirty="0"/>
              <a:t>Let’s say you want to process uploaded images: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a </a:t>
            </a:r>
            <a:r>
              <a:rPr lang="en-US" b="1" dirty="0"/>
              <a:t>serverless setup</a:t>
            </a:r>
            <a:r>
              <a:rPr lang="en-US" dirty="0"/>
              <a:t>, an Azure Function is triggered every time a new image is uploaded to blob storage.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processes the image, resizes it, and saves it — without you managing any virtual machines.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80" name="Picture 8" descr="Optimizing Azure Functions: Best ...">
            <a:extLst>
              <a:ext uri="{FF2B5EF4-FFF2-40B4-BE49-F238E27FC236}">
                <a16:creationId xmlns:a16="http://schemas.microsoft.com/office/drawing/2014/main" id="{4B6D54EB-9A08-307C-099F-B3A468E00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227" y="391323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8CAB1-6AB7-31AE-620F-DD7B45B0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143" y="3982114"/>
            <a:ext cx="1414806" cy="141480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178C710-3990-D8FC-2219-AE8063487B05}"/>
              </a:ext>
            </a:extLst>
          </p:cNvPr>
          <p:cNvSpPr/>
          <p:nvPr/>
        </p:nvSpPr>
        <p:spPr>
          <a:xfrm>
            <a:off x="4317476" y="4590854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B04EDA-8C0D-FA42-53FF-27B5C51397D1}"/>
              </a:ext>
            </a:extLst>
          </p:cNvPr>
          <p:cNvSpPr/>
          <p:nvPr/>
        </p:nvSpPr>
        <p:spPr>
          <a:xfrm>
            <a:off x="7712383" y="4590536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FE65D0-B01A-444C-B751-5714C8B11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680" y="4284324"/>
            <a:ext cx="612424" cy="6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89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261F-C86B-F3ED-09AB-93DCF0C2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Serverless Platforms</a:t>
            </a:r>
            <a:endParaRPr lang="en-US" b="1" dirty="0"/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99BD629C-2C84-BFE6-9227-01DD4AF649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96" y="3250013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hat is AWS Lambda? - AllCode - AWS ...">
            <a:extLst>
              <a:ext uri="{FF2B5EF4-FFF2-40B4-BE49-F238E27FC236}">
                <a16:creationId xmlns:a16="http://schemas.microsoft.com/office/drawing/2014/main" id="{90259C8B-ACC0-8882-D250-28F9931D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48" y="3159525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CP Cloud Functions ...">
            <a:extLst>
              <a:ext uri="{FF2B5EF4-FFF2-40B4-BE49-F238E27FC236}">
                <a16:creationId xmlns:a16="http://schemas.microsoft.com/office/drawing/2014/main" id="{C520EEB3-1F8F-CA33-954F-2D648D22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002" y="315952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1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F734-25CD-68D0-BB76-85B418BD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Azure serverless apps</a:t>
            </a:r>
          </a:p>
        </p:txBody>
      </p:sp>
      <p:pic>
        <p:nvPicPr>
          <p:cNvPr id="5122" name="Picture 2" descr="Logic Apps | Microsoft Azure Mono">
            <a:extLst>
              <a:ext uri="{FF2B5EF4-FFF2-40B4-BE49-F238E27FC236}">
                <a16:creationId xmlns:a16="http://schemas.microsoft.com/office/drawing/2014/main" id="{54A06884-5556-35C2-7CF1-40D90AFC4E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93" y="3187119"/>
            <a:ext cx="2087823" cy="159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icrosoft Power Automate | Streamline ...">
            <a:extLst>
              <a:ext uri="{FF2B5EF4-FFF2-40B4-BE49-F238E27FC236}">
                <a16:creationId xmlns:a16="http://schemas.microsoft.com/office/drawing/2014/main" id="{8849C10E-D49B-53C9-32F9-E3D63F4B8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16466"/>
            <a:ext cx="23622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EDB9D010-E2A3-AEB5-2FF1-8ECF62055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382" y="3187119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zure Web job (.Net Framework ...">
            <a:extLst>
              <a:ext uri="{FF2B5EF4-FFF2-40B4-BE49-F238E27FC236}">
                <a16:creationId xmlns:a16="http://schemas.microsoft.com/office/drawing/2014/main" id="{912694ED-472A-94F0-46BB-55368347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98" y="3187119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704B05-35B8-0B47-6FDA-7DFAB5397694}"/>
              </a:ext>
            </a:extLst>
          </p:cNvPr>
          <p:cNvSpPr/>
          <p:nvPr/>
        </p:nvSpPr>
        <p:spPr>
          <a:xfrm>
            <a:off x="169682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First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A1662A-60E1-DCBD-BF71-79FF0B65940D}"/>
              </a:ext>
            </a:extLst>
          </p:cNvPr>
          <p:cNvSpPr/>
          <p:nvPr/>
        </p:nvSpPr>
        <p:spPr>
          <a:xfrm>
            <a:off x="707167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First</a:t>
            </a:r>
          </a:p>
        </p:txBody>
      </p:sp>
    </p:spTree>
    <p:extLst>
      <p:ext uri="{BB962C8B-B14F-4D97-AF65-F5344CB8AC3E}">
        <p14:creationId xmlns:p14="http://schemas.microsoft.com/office/powerpoint/2010/main" val="410937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7C10-B0B2-89D2-E3A8-A834736B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and Azure Durable Functions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74BAE73E-FF02-9CDC-C8AC-FFA4162513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38" y="294835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urable Functions Overview - Azure ...">
            <a:extLst>
              <a:ext uri="{FF2B5EF4-FFF2-40B4-BE49-F238E27FC236}">
                <a16:creationId xmlns:a16="http://schemas.microsoft.com/office/drawing/2014/main" id="{51CE0A75-17CA-12D2-9ED4-6CFBC6A7A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8" y="2865061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931D3-2024-4E0D-682B-126EFBF5350D}"/>
              </a:ext>
            </a:extLst>
          </p:cNvPr>
          <p:cNvSpPr txBox="1"/>
          <p:nvPr/>
        </p:nvSpPr>
        <p:spPr>
          <a:xfrm>
            <a:off x="2823675" y="4835951"/>
            <a:ext cx="164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F34E4-6B15-C28D-1995-6A727E930A55}"/>
              </a:ext>
            </a:extLst>
          </p:cNvPr>
          <p:cNvSpPr txBox="1"/>
          <p:nvPr/>
        </p:nvSpPr>
        <p:spPr>
          <a:xfrm>
            <a:off x="7213863" y="483595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Azure Durable functions </a:t>
            </a:r>
          </a:p>
        </p:txBody>
      </p:sp>
    </p:spTree>
    <p:extLst>
      <p:ext uri="{BB962C8B-B14F-4D97-AF65-F5344CB8AC3E}">
        <p14:creationId xmlns:p14="http://schemas.microsoft.com/office/powerpoint/2010/main" val="26295934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{65111A7C-6452-4EC8-BC01-EED3C983CD55}tf11437505_win32</Template>
  <TotalTime>456</TotalTime>
  <Words>1778</Words>
  <Application>Microsoft Office PowerPoint</Application>
  <PresentationFormat>Widescreen</PresentationFormat>
  <Paragraphs>266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Georgia Pro Cond Light</vt:lpstr>
      <vt:lpstr>Speak Pro</vt:lpstr>
      <vt:lpstr>Wingdings</vt:lpstr>
      <vt:lpstr>RetrospectVTI</vt:lpstr>
      <vt:lpstr>Azure Functions C# Serverless Development from Zero to Hero</vt:lpstr>
      <vt:lpstr>What is Serverless Architecture?</vt:lpstr>
      <vt:lpstr>What is Serverless Architecture?</vt:lpstr>
      <vt:lpstr>Why This Analogy Works:</vt:lpstr>
      <vt:lpstr>What is Serverless Architecture?</vt:lpstr>
      <vt:lpstr>Real-world Use Case</vt:lpstr>
      <vt:lpstr>Common Serverless Platforms</vt:lpstr>
      <vt:lpstr>   Azure serverless apps</vt:lpstr>
      <vt:lpstr>Azure functions and Azure Durable Functions</vt:lpstr>
      <vt:lpstr>When to Use Azure Functions</vt:lpstr>
      <vt:lpstr>When to Use Azure Functions</vt:lpstr>
      <vt:lpstr>🔁 Event-Driven Processing</vt:lpstr>
      <vt:lpstr>⚡ Short-Lived, Lightweight Logic</vt:lpstr>
      <vt:lpstr>🧵 Microservices Architecture</vt:lpstr>
      <vt:lpstr>📉 Infrequent or Unpredictable Workloads</vt:lpstr>
      <vt:lpstr>💸 Cost-Optimized for Low Usage</vt:lpstr>
      <vt:lpstr>🚫 When Not to Use Azure Functions</vt:lpstr>
      <vt:lpstr>Overview of Azure Function Triggers and Bindings</vt:lpstr>
      <vt:lpstr>Triggers (What starts the function)</vt:lpstr>
      <vt:lpstr>Bindings (Input/Output data connections)</vt:lpstr>
      <vt:lpstr>Bindings (Input/Output data connections)</vt:lpstr>
      <vt:lpstr>Example in C# (.NET)</vt:lpstr>
      <vt:lpstr>Functions Worker</vt:lpstr>
      <vt:lpstr>Functions Worker</vt:lpstr>
      <vt:lpstr>Timer Trigger in Azure Functions</vt:lpstr>
      <vt:lpstr>Timer Trigger in Azure Functions</vt:lpstr>
      <vt:lpstr>What is a Queue Trigger?</vt:lpstr>
      <vt:lpstr>Queue Trigger</vt:lpstr>
      <vt:lpstr>Queue Trigger</vt:lpstr>
      <vt:lpstr>Queue Trigger</vt:lpstr>
      <vt:lpstr>Queue Trigger</vt:lpstr>
      <vt:lpstr>Queue Trigger</vt:lpstr>
      <vt:lpstr>Queue Trigger: Storage Explorer</vt:lpstr>
      <vt:lpstr>Blob Trigger</vt:lpstr>
      <vt:lpstr>Blog Trigger: When to Use It</vt:lpstr>
      <vt:lpstr>Consumption Plan vs Premium Plan vs Dedicated Plan</vt:lpstr>
      <vt:lpstr>Consumption Plan vs Premium Plan vs Dedicated Plan</vt:lpstr>
      <vt:lpstr>Consumption Plan</vt:lpstr>
      <vt:lpstr>Premium Plan</vt:lpstr>
      <vt:lpstr>Dedicated (App Service Plan)</vt:lpstr>
      <vt:lpstr>Azure Pricing Calculator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bhushan poojary</dc:creator>
  <cp:lastModifiedBy>bhushan poojary</cp:lastModifiedBy>
  <cp:revision>34</cp:revision>
  <dcterms:created xsi:type="dcterms:W3CDTF">2025-06-01T15:53:29Z</dcterms:created>
  <dcterms:modified xsi:type="dcterms:W3CDTF">2025-06-10T16:54:06Z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